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82" r:id="rId2"/>
  </p:sldMasterIdLst>
  <p:notesMasterIdLst>
    <p:notesMasterId r:id="rId36"/>
  </p:notesMasterIdLst>
  <p:handoutMasterIdLst>
    <p:handoutMasterId r:id="rId37"/>
  </p:handoutMasterIdLst>
  <p:sldIdLst>
    <p:sldId id="258" r:id="rId3"/>
    <p:sldId id="261" r:id="rId4"/>
    <p:sldId id="293" r:id="rId5"/>
    <p:sldId id="272" r:id="rId6"/>
    <p:sldId id="274" r:id="rId7"/>
    <p:sldId id="262" r:id="rId8"/>
    <p:sldId id="287" r:id="rId9"/>
    <p:sldId id="284" r:id="rId10"/>
    <p:sldId id="285" r:id="rId11"/>
    <p:sldId id="286" r:id="rId12"/>
    <p:sldId id="264" r:id="rId13"/>
    <p:sldId id="273" r:id="rId14"/>
    <p:sldId id="276" r:id="rId15"/>
    <p:sldId id="283" r:id="rId16"/>
    <p:sldId id="275" r:id="rId17"/>
    <p:sldId id="277" r:id="rId18"/>
    <p:sldId id="278" r:id="rId19"/>
    <p:sldId id="279" r:id="rId20"/>
    <p:sldId id="280" r:id="rId21"/>
    <p:sldId id="282" r:id="rId22"/>
    <p:sldId id="288" r:id="rId23"/>
    <p:sldId id="281" r:id="rId24"/>
    <p:sldId id="289" r:id="rId25"/>
    <p:sldId id="290" r:id="rId26"/>
    <p:sldId id="29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92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841"/>
    <a:srgbClr val="FEE5BC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7" autoAdjust="0"/>
    <p:restoredTop sz="87589" autoAdjust="0"/>
  </p:normalViewPr>
  <p:slideViewPr>
    <p:cSldViewPr>
      <p:cViewPr>
        <p:scale>
          <a:sx n="102" d="100"/>
          <a:sy n="102" d="100"/>
        </p:scale>
        <p:origin x="1528" y="32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Austin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  <p:sldLayoutId id="2147483677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hyperlink" Target="https://www.tescotechsupport.com/feature/windows-10-runs-android-device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businessinsider.com/ios-and-android-dominate-marketshare-2016-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businessinsider.com/ios-and-android-dominate-marketshare-2016-2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ista.com/statistics/276623/number-of-apps-available-in-leading-app-stor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opensignal.com/reports/2015/08/android-fragmentati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ista.com/statistics/276623/number-of-apps-available-in-leading-app-store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signal.com/reports/2015/08/android-fragmentation/" TargetMode="Externa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gadget.com/2016/01/04/windows-10-200-million-installed-devices/" TargetMode="External"/><Relationship Id="rId3" Type="http://schemas.openxmlformats.org/officeDocument/2006/relationships/hyperlink" Target="http://betanews.com/2015/11/18/windows-phones-market-share-goes-into-freefal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le.com/io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glaize.oplin.org/content/coming-march-kindle-fire-android-device-clas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rgbClr val="DDA841"/>
                </a:solidFill>
                <a:latin typeface="Arial" charset="0"/>
              </a:rPr>
              <a:t>Level</a:t>
            </a:r>
            <a:r>
              <a:rPr lang="en-US" sz="2000">
                <a:solidFill>
                  <a:srgbClr val="DDA841"/>
                </a:solidFill>
                <a:latin typeface="Arial" charset="0"/>
              </a:rPr>
              <a:t>: </a:t>
            </a:r>
            <a:r>
              <a:rPr lang="en-US" sz="2000" smtClean="0">
                <a:solidFill>
                  <a:srgbClr val="DDA841"/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rgbClr val="FEE5BC"/>
                </a:solidFill>
                <a:effectLst/>
              </a:rPr>
              <a:t>Building Modern Mobile Apps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330200" y="2566787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rgbClr val="DDA841"/>
                </a:solidFill>
                <a:latin typeface="Arial" charset="0"/>
                <a:cs typeface="+mn-cs"/>
              </a:rPr>
              <a:t>Kevin Ford</a:t>
            </a:r>
            <a:endParaRPr lang="en-US" sz="2800" b="1" dirty="0">
              <a:solidFill>
                <a:srgbClr val="DDA841"/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smtClean="0">
                <a:solidFill>
                  <a:srgbClr val="DDA841"/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Windows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pic>
        <p:nvPicPr>
          <p:cNvPr id="11266" name="Picture 2" descr="https://www.tescotechsupport.com/wp-content/uploads/2015/03/windows-10-convergence_m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219707"/>
            <a:ext cx="5105400" cy="28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https://www.tescotechsupport.com/feature/windows-10-runs-android-devices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8551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Platform Adoption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pic>
        <p:nvPicPr>
          <p:cNvPr id="1026" name="Picture 2" descr="20160229_iOS_Android_B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971550"/>
            <a:ext cx="48514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831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Platform Adoption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pic>
        <p:nvPicPr>
          <p:cNvPr id="2050" name="Picture 2" descr="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1" y="950711"/>
            <a:ext cx="6556399" cy="360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</a:t>
            </a:r>
            <a:r>
              <a:rPr lang="en-US" sz="825" dirty="0" smtClean="0">
                <a:hlinkClick r:id="rId3"/>
              </a:rPr>
              <a:t>www.businessinsider.com/ios-and-android-dominate-marketshare-2016-2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6311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Android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cap="all" dirty="0">
                <a:solidFill>
                  <a:srgbClr val="C0504D"/>
                </a:solidFill>
              </a:rPr>
              <a:t>Android Challenges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6426"/>
            <a:ext cx="8229600" cy="202997"/>
          </a:xfrm>
        </p:spPr>
        <p:txBody>
          <a:bodyPr>
            <a:normAutofit fontScale="70000" lnSpcReduction="20000"/>
          </a:bodyPr>
          <a:lstStyle/>
          <a:p>
            <a:pPr lvl="2"/>
            <a:r>
              <a:rPr lang="en-US" sz="130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://www.statista.com/statistics/276623/number-of-apps-available-in-leading-app-stores</a:t>
            </a:r>
            <a:r>
              <a:rPr lang="en-US" sz="1300" dirty="0" smtClean="0">
                <a:hlinkClick r:id="rId2"/>
              </a:rPr>
              <a:t>/</a:t>
            </a:r>
            <a:endParaRPr lang="en-US" sz="1300" dirty="0"/>
          </a:p>
        </p:txBody>
      </p:sp>
      <p:sp>
        <p:nvSpPr>
          <p:cNvPr id="6" name="Rectangle 5"/>
          <p:cNvSpPr/>
          <p:nvPr/>
        </p:nvSpPr>
        <p:spPr>
          <a:xfrm>
            <a:off x="470770" y="97155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56277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2153998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Size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2742105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Operating System Version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5989" y="333021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3918319"/>
            <a:ext cx="542377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1.6 Million Apps in Play Store</a:t>
            </a:r>
          </a:p>
        </p:txBody>
      </p:sp>
    </p:spTree>
    <p:extLst>
      <p:ext uri="{BB962C8B-B14F-4D97-AF65-F5344CB8AC3E}">
        <p14:creationId xmlns:p14="http://schemas.microsoft.com/office/powerpoint/2010/main" val="4194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Fragmentation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1" y="1015312"/>
            <a:ext cx="4686439" cy="36138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http://opensignal.com/reports/2015/08/android-fragmentation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9872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</a:t>
            </a:r>
            <a:r>
              <a:rPr lang="en-US" sz="4000" b="1" cap="all" dirty="0">
                <a:solidFill>
                  <a:srgbClr val="C0504D"/>
                </a:solidFill>
              </a:rPr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6" y="977796"/>
            <a:ext cx="4921389" cy="35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</a:t>
            </a:r>
            <a:r>
              <a:rPr lang="en-US" sz="4000" b="1" cap="all" dirty="0">
                <a:solidFill>
                  <a:srgbClr val="C0504D"/>
                </a:solidFill>
              </a:rPr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968" y="952462"/>
            <a:ext cx="5242065" cy="36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</a:t>
            </a:r>
            <a:r>
              <a:rPr lang="en-US" sz="4000" b="1" cap="all" dirty="0">
                <a:solidFill>
                  <a:srgbClr val="C0504D"/>
                </a:solidFill>
              </a:rPr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12" y="1695405"/>
            <a:ext cx="537237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 </a:t>
            </a:r>
            <a:r>
              <a:rPr lang="en-US" sz="4000" b="1" cap="all" dirty="0">
                <a:solidFill>
                  <a:srgbClr val="C0504D"/>
                </a:solidFill>
              </a:rPr>
              <a:t>Fragmentation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50" y="1428750"/>
            <a:ext cx="4870700" cy="26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KevinF@magenic.com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@Bowman74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>
                <a:solidFill>
                  <a:srgbClr val="FF6600"/>
                </a:solidFill>
              </a:rPr>
              <a:t>http://</a:t>
            </a:r>
            <a:r>
              <a:rPr lang="en-US" dirty="0" smtClean="0">
                <a:solidFill>
                  <a:srgbClr val="FF6600"/>
                </a:solidFill>
              </a:rPr>
              <a:t>windingroadway.blogspot.com</a:t>
            </a:r>
          </a:p>
          <a:p>
            <a:r>
              <a:rPr lang="en-US" dirty="0">
                <a:solidFill>
                  <a:srgbClr val="FF6600"/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FF6600"/>
                </a:solidFill>
              </a:rPr>
              <a:t>BrentE@magenic.com</a:t>
            </a:r>
          </a:p>
          <a:p>
            <a:r>
              <a:rPr lang="en-US" smtClean="0">
                <a:solidFill>
                  <a:srgbClr val="FF6600"/>
                </a:solidFill>
              </a:rPr>
              <a:t>@brentledwards</a:t>
            </a:r>
          </a:p>
          <a:p>
            <a:r>
              <a:rPr lang="en-US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iOS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 smtClean="0">
                <a:solidFill>
                  <a:srgbClr val="C0504D"/>
                </a:solidFill>
              </a:rPr>
              <a:t>iOS </a:t>
            </a:r>
            <a:r>
              <a:rPr lang="en-US" sz="4000" b="1" cap="all" dirty="0">
                <a:solidFill>
                  <a:srgbClr val="C0504D"/>
                </a:solidFill>
              </a:rPr>
              <a:t>Challenges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8513"/>
            <a:ext cx="8229600" cy="380999"/>
          </a:xfrm>
        </p:spPr>
        <p:txBody>
          <a:bodyPr>
            <a:normAutofit/>
          </a:bodyPr>
          <a:lstStyle/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://www.statista.com/statistics/276623/number-of-apps-available-in-leading-app-stores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1064013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Being Noticed</a:t>
            </a:r>
          </a:p>
        </p:txBody>
      </p:sp>
      <p:sp>
        <p:nvSpPr>
          <p:cNvPr id="7" name="Rectangle 6"/>
          <p:cNvSpPr/>
          <p:nvPr/>
        </p:nvSpPr>
        <p:spPr>
          <a:xfrm>
            <a:off x="824630" y="1655237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1.5 Million Apps in App Store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648733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Screen Sizes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830" y="3236840"/>
            <a:ext cx="542377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anywhere close to Android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2419" y="3824947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need a Mac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413054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Curated store requirements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9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iOS Challenges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http://opensignal.com/reports/2015/08/android-fragmentation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683" y="1428750"/>
            <a:ext cx="3600635" cy="27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Windows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Windows Challenges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4841" y="2266950"/>
            <a:ext cx="8229600" cy="338655"/>
          </a:xfrm>
        </p:spPr>
        <p:txBody>
          <a:bodyPr/>
          <a:lstStyle/>
          <a:p>
            <a:pPr marL="914400" lvl="2" indent="0">
              <a:buNone/>
            </a:pPr>
            <a:r>
              <a:rPr lang="en-US" sz="1300" dirty="0" smtClean="0">
                <a:hlinkClick r:id="rId2"/>
              </a:rPr>
              <a:t>http</a:t>
            </a:r>
            <a:r>
              <a:rPr lang="en-US" sz="1300" dirty="0">
                <a:hlinkClick r:id="rId2"/>
              </a:rPr>
              <a:t>://</a:t>
            </a:r>
            <a:r>
              <a:rPr lang="en-US" sz="1300" dirty="0" smtClean="0">
                <a:hlinkClick r:id="rId2"/>
              </a:rPr>
              <a:t>www.engadget.com/2016/01/04/windows-10-200-million-installed-devices</a:t>
            </a:r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24841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Adoption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271" y="1654454"/>
            <a:ext cx="549997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 Million Windows 10 installs so far</a:t>
            </a:r>
          </a:p>
        </p:txBody>
      </p:sp>
      <p:sp>
        <p:nvSpPr>
          <p:cNvPr id="8" name="Rectangle 7"/>
          <p:cNvSpPr/>
          <p:nvPr/>
        </p:nvSpPr>
        <p:spPr>
          <a:xfrm>
            <a:off x="868471" y="2647950"/>
            <a:ext cx="542377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However, Windows Phone is still struggling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339241" y="3236057"/>
            <a:ext cx="4953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1.7% Market Share in 2015 Q3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9241" y="3867150"/>
            <a:ext cx="658555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300" dirty="0">
                <a:solidFill>
                  <a:schemeClr val="bg1"/>
                </a:solidFill>
                <a:hlinkClick r:id="rId3"/>
              </a:rPr>
              <a:t>http://betanews.com/2015/11/18/windows-phones-market-share-goes-into-freefall/</a:t>
            </a:r>
            <a:endParaRPr lang="en-US" sz="13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6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Development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Client App Options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Technology Options</a:t>
            </a:r>
          </a:p>
          <a:p>
            <a:pPr lvl="1"/>
            <a:r>
              <a:rPr lang="en-US" dirty="0"/>
              <a:t>Mobile </a:t>
            </a:r>
            <a:r>
              <a:rPr lang="en-US" dirty="0" smtClean="0"/>
              <a:t>Web</a:t>
            </a:r>
            <a:endParaRPr lang="en-US" dirty="0"/>
          </a:p>
          <a:p>
            <a:pPr lvl="1"/>
            <a:r>
              <a:rPr lang="en-US" dirty="0" smtClean="0"/>
              <a:t>Fully Native</a:t>
            </a:r>
          </a:p>
          <a:p>
            <a:pPr lvl="1"/>
            <a:r>
              <a:rPr lang="en-US" dirty="0" smtClean="0"/>
              <a:t>Cross-platform solution</a:t>
            </a:r>
          </a:p>
          <a:p>
            <a:pPr lvl="2"/>
            <a:r>
              <a:rPr lang="en-US" dirty="0" err="1" smtClean="0"/>
              <a:t>Xamarin</a:t>
            </a:r>
            <a:endParaRPr lang="en-US" dirty="0" smtClean="0"/>
          </a:p>
          <a:p>
            <a:pPr lvl="2"/>
            <a:r>
              <a:rPr lang="en-US" dirty="0" smtClean="0"/>
              <a:t>Cordova</a:t>
            </a:r>
          </a:p>
          <a:p>
            <a:pPr lvl="1"/>
            <a:r>
              <a:rPr lang="en-US" dirty="0"/>
              <a:t>X-Platform App Builders (SFDC, </a:t>
            </a:r>
            <a:r>
              <a:rPr lang="en-US" dirty="0" err="1"/>
              <a:t>Kony</a:t>
            </a:r>
            <a:r>
              <a:rPr lang="en-US" dirty="0"/>
              <a:t>, IBM) and </a:t>
            </a:r>
            <a:r>
              <a:rPr lang="en-US" dirty="0" err="1"/>
              <a:t>mBaaS</a:t>
            </a:r>
            <a:r>
              <a:rPr lang="en-US" dirty="0"/>
              <a:t> (</a:t>
            </a:r>
            <a:r>
              <a:rPr lang="en-US" dirty="0" err="1"/>
              <a:t>Kidozen</a:t>
            </a:r>
            <a:r>
              <a:rPr lang="en-US" dirty="0"/>
              <a:t>, </a:t>
            </a:r>
            <a:r>
              <a:rPr lang="en-US" dirty="0" err="1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7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Mobile Web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Already lots of experience with web</a:t>
            </a:r>
          </a:p>
          <a:p>
            <a:pPr lvl="1"/>
            <a:r>
              <a:rPr lang="en-US" dirty="0" smtClean="0"/>
              <a:t>Can reuse all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Fast development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native look-and-feel out of the </a:t>
            </a:r>
            <a:r>
              <a:rPr lang="en-US" dirty="0" smtClean="0"/>
              <a:t>box</a:t>
            </a:r>
          </a:p>
          <a:p>
            <a:pPr lvl="1"/>
            <a:r>
              <a:rPr lang="en-US" dirty="0" smtClean="0"/>
              <a:t>Difficulty working with platform hardware / filesystem</a:t>
            </a:r>
          </a:p>
          <a:p>
            <a:pPr lvl="1"/>
            <a:r>
              <a:rPr lang="en-US" dirty="0" smtClean="0"/>
              <a:t>Offline difficulties</a:t>
            </a:r>
          </a:p>
          <a:p>
            <a:pPr lvl="1"/>
            <a:r>
              <a:rPr lang="en-US" dirty="0" smtClean="0"/>
              <a:t>Client side performance of CPU intensive tasks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6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Fully Native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Build apps as each platform </a:t>
            </a:r>
            <a:r>
              <a:rPr lang="en-US" dirty="0" smtClean="0"/>
              <a:t>intends</a:t>
            </a:r>
          </a:p>
          <a:p>
            <a:pPr lvl="1"/>
            <a:r>
              <a:rPr lang="en-US" dirty="0" smtClean="0"/>
              <a:t>High performance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X-Platform code </a:t>
            </a:r>
            <a:r>
              <a:rPr lang="en-US" dirty="0" smtClean="0"/>
              <a:t>re-use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Cordova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Lots of code re-use</a:t>
            </a:r>
          </a:p>
          <a:p>
            <a:pPr lvl="1"/>
            <a:r>
              <a:rPr lang="en-US" dirty="0" smtClean="0"/>
              <a:t>Builds on Web dev knowledge</a:t>
            </a:r>
          </a:p>
          <a:p>
            <a:pPr lvl="1"/>
            <a:r>
              <a:rPr lang="en-US" dirty="0" smtClean="0"/>
              <a:t>Don’t need Windows and Mac machines to </a:t>
            </a:r>
            <a:r>
              <a:rPr lang="en-US" dirty="0" smtClean="0"/>
              <a:t>build *</a:t>
            </a:r>
          </a:p>
          <a:p>
            <a:pPr lvl="1"/>
            <a:r>
              <a:rPr lang="en-US" dirty="0"/>
              <a:t>Fast </a:t>
            </a:r>
            <a:r>
              <a:rPr lang="en-US" dirty="0" smtClean="0"/>
              <a:t>development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Users can sometimes tell it’s not a “native” </a:t>
            </a:r>
            <a:r>
              <a:rPr lang="en-US" dirty="0" smtClean="0"/>
              <a:t>app</a:t>
            </a:r>
          </a:p>
          <a:p>
            <a:pPr lvl="1"/>
            <a:r>
              <a:rPr lang="en-US" dirty="0" smtClean="0"/>
              <a:t>Plugins can lag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</a:t>
            </a:r>
            <a:r>
              <a:rPr lang="en-US" sz="4000" b="1" cap="all" dirty="0" err="1" smtClean="0">
                <a:solidFill>
                  <a:srgbClr val="C0504D"/>
                </a:solidFill>
              </a:rPr>
              <a:t>Xamarin</a:t>
            </a:r>
            <a:r>
              <a:rPr lang="en-US" sz="4000" b="1" cap="all" dirty="0" smtClean="0">
                <a:solidFill>
                  <a:srgbClr val="C0504D"/>
                </a:solidFill>
              </a:rPr>
              <a:t> Platform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Native look-and-feel</a:t>
            </a:r>
          </a:p>
          <a:p>
            <a:pPr lvl="1"/>
            <a:r>
              <a:rPr lang="en-US" dirty="0" smtClean="0"/>
              <a:t>Moderate </a:t>
            </a:r>
            <a:r>
              <a:rPr lang="en-US" dirty="0" smtClean="0"/>
              <a:t>code </a:t>
            </a:r>
            <a:r>
              <a:rPr lang="en-US" dirty="0" smtClean="0"/>
              <a:t>re-use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Can’t re-use </a:t>
            </a:r>
            <a:r>
              <a:rPr lang="en-US" dirty="0" smtClean="0"/>
              <a:t>UI or platform API </a:t>
            </a:r>
            <a:r>
              <a:rPr lang="en-US" dirty="0" smtClean="0"/>
              <a:t>code</a:t>
            </a:r>
          </a:p>
          <a:p>
            <a:pPr lvl="1"/>
            <a:r>
              <a:rPr lang="en-US" strike="sngStrike" dirty="0" smtClean="0"/>
              <a:t>Requires expensive license</a:t>
            </a:r>
            <a:r>
              <a:rPr lang="en-US" dirty="0" smtClean="0"/>
              <a:t> Not Anymore!</a:t>
            </a:r>
            <a:endParaRPr lang="en-US" strike="sngStrike" dirty="0" smtClean="0"/>
          </a:p>
          <a:p>
            <a:pPr lvl="1"/>
            <a:r>
              <a:rPr lang="en-US" dirty="0" smtClean="0"/>
              <a:t>Need Windows and Mac machines to </a:t>
            </a:r>
            <a:r>
              <a:rPr lang="en-US" dirty="0" smtClean="0"/>
              <a:t>build, edit UI</a:t>
            </a:r>
          </a:p>
          <a:p>
            <a:pPr lvl="1"/>
            <a:r>
              <a:rPr lang="en-US" dirty="0" smtClean="0"/>
              <a:t>Need to know all platform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5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Tech Option: </a:t>
            </a:r>
            <a:r>
              <a:rPr lang="en-US" sz="4000" b="1" cap="all" dirty="0" err="1">
                <a:solidFill>
                  <a:srgbClr val="C0504D"/>
                </a:solidFill>
              </a:rPr>
              <a:t>Xamarin.Forms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Pros of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Can re-use UI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Some abstraction from platforms APIs</a:t>
            </a:r>
            <a:endParaRPr lang="en-US" dirty="0" smtClean="0"/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Still need </a:t>
            </a:r>
            <a:r>
              <a:rPr lang="en-US" dirty="0"/>
              <a:t>Windows and Mac machines to </a:t>
            </a:r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UI compromises</a:t>
            </a:r>
          </a:p>
          <a:p>
            <a:pPr lvl="1"/>
            <a:r>
              <a:rPr lang="en-US" dirty="0" smtClean="0"/>
              <a:t>Performanc</a:t>
            </a:r>
            <a:r>
              <a:rPr lang="en-US" dirty="0" smtClean="0"/>
              <a:t>e in some situations</a:t>
            </a:r>
          </a:p>
        </p:txBody>
      </p:sp>
    </p:spTree>
    <p:extLst>
      <p:ext uri="{BB962C8B-B14F-4D97-AF65-F5344CB8AC3E}">
        <p14:creationId xmlns:p14="http://schemas.microsoft.com/office/powerpoint/2010/main" val="8580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Today’s Agenda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Native Technologies</a:t>
            </a:r>
          </a:p>
          <a:p>
            <a:pPr lvl="1"/>
            <a:r>
              <a:rPr lang="en-US" dirty="0" smtClean="0"/>
              <a:t>UWP</a:t>
            </a:r>
          </a:p>
          <a:p>
            <a:pPr lvl="1"/>
            <a:r>
              <a:rPr lang="en-US" dirty="0" smtClean="0"/>
              <a:t>Swift</a:t>
            </a:r>
          </a:p>
          <a:p>
            <a:pPr lvl="1"/>
            <a:r>
              <a:rPr lang="en-US" dirty="0" smtClean="0"/>
              <a:t>Android Studio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Hybrid Development</a:t>
            </a:r>
          </a:p>
          <a:p>
            <a:pPr lvl="1"/>
            <a:r>
              <a:rPr lang="en-US" dirty="0" smtClean="0"/>
              <a:t>Cordova</a:t>
            </a:r>
          </a:p>
          <a:p>
            <a:r>
              <a:rPr lang="en-US" dirty="0" smtClean="0"/>
              <a:t>Near Native Development</a:t>
            </a:r>
          </a:p>
          <a:p>
            <a:pPr lvl="1"/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err="1" smtClean="0"/>
              <a:t>Xamarin.Forms</a:t>
            </a:r>
            <a:endParaRPr lang="en-US" dirty="0" smtClean="0"/>
          </a:p>
          <a:p>
            <a:r>
              <a:rPr lang="en-US" dirty="0" smtClean="0"/>
              <a:t>Wrapping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Questions?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Today’s Goals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4287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Introduce several ways to do mobile development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734" y="2080207"/>
            <a:ext cx="8211065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topic will start high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75735" y="2747459"/>
            <a:ext cx="8211064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 the seed of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3411079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you to water it!</a:t>
            </a:r>
          </a:p>
        </p:txBody>
      </p:sp>
    </p:spTree>
    <p:extLst>
      <p:ext uri="{BB962C8B-B14F-4D97-AF65-F5344CB8AC3E}">
        <p14:creationId xmlns:p14="http://schemas.microsoft.com/office/powerpoint/2010/main" val="26527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What is a modern mobile app?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Modern Mobile App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085933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Modern Mobile App will…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1737390"/>
            <a:ext cx="7848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user’s device(s)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399" y="2404642"/>
            <a:ext cx="7391399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matter what that device/platform is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3068262"/>
            <a:ext cx="7848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Securely store data in the cloud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198" y="3731882"/>
            <a:ext cx="78485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 kind to user’s data plan</a:t>
            </a:r>
          </a:p>
        </p:txBody>
      </p:sp>
    </p:spTree>
    <p:extLst>
      <p:ext uri="{BB962C8B-B14F-4D97-AF65-F5344CB8AC3E}">
        <p14:creationId xmlns:p14="http://schemas.microsoft.com/office/powerpoint/2010/main" val="218918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Major Mobile players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iOS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http://www.apple.com/ios</a:t>
            </a:r>
            <a:r>
              <a:rPr lang="en-US" sz="825" dirty="0" smtClean="0">
                <a:hlinkClick r:id="rId2"/>
              </a:rPr>
              <a:t>/</a:t>
            </a:r>
            <a:endParaRPr lang="en-US" sz="825" dirty="0"/>
          </a:p>
        </p:txBody>
      </p:sp>
      <p:grpSp>
        <p:nvGrpSpPr>
          <p:cNvPr id="7" name="Group 6"/>
          <p:cNvGrpSpPr/>
          <p:nvPr/>
        </p:nvGrpSpPr>
        <p:grpSpPr>
          <a:xfrm>
            <a:off x="1427121" y="1237118"/>
            <a:ext cx="6289758" cy="3271481"/>
            <a:chOff x="990600" y="1237118"/>
            <a:chExt cx="6289758" cy="32714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643" y="1237118"/>
              <a:ext cx="5416715" cy="327148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2724150"/>
              <a:ext cx="1284344" cy="1581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6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all" dirty="0">
                <a:solidFill>
                  <a:srgbClr val="C0504D"/>
                </a:solidFill>
              </a:rPr>
              <a:t>Android</a:t>
            </a:r>
            <a:endParaRPr lang="en-US" sz="4000" b="1" cap="all" dirty="0">
              <a:solidFill>
                <a:srgbClr val="C0504D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659981"/>
            <a:ext cx="8867771" cy="51202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2"/>
              </a:rPr>
              <a:t>http://</a:t>
            </a:r>
            <a:r>
              <a:rPr lang="en-US" sz="825" dirty="0" smtClean="0">
                <a:hlinkClick r:id="rId2"/>
              </a:rPr>
              <a:t>www.auglaize.oplin.org/content/coming-march-kindle-fire-android-device-classes</a:t>
            </a:r>
            <a:endParaRPr lang="en-US" sz="825" dirty="0"/>
          </a:p>
        </p:txBody>
      </p:sp>
      <p:grpSp>
        <p:nvGrpSpPr>
          <p:cNvPr id="4" name="Group 3"/>
          <p:cNvGrpSpPr/>
          <p:nvPr/>
        </p:nvGrpSpPr>
        <p:grpSpPr>
          <a:xfrm>
            <a:off x="1399778" y="879996"/>
            <a:ext cx="6344444" cy="3681280"/>
            <a:chOff x="762000" y="879996"/>
            <a:chExt cx="6344444" cy="3681280"/>
          </a:xfrm>
        </p:grpSpPr>
        <p:pic>
          <p:nvPicPr>
            <p:cNvPr id="3074" name="Picture 2" descr="http://www.auglaize.oplin.org/sites/default/files/images/Android%20devic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7" y="879996"/>
              <a:ext cx="5068887" cy="368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://ecx.images-amazon.com/images/I/81jMWseOH9L._SL1500_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952750"/>
              <a:ext cx="1382326" cy="138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13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Macintosh PowerPoint</Application>
  <PresentationFormat>On-screen Show (16:9)</PresentationFormat>
  <Paragraphs>150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Times New Roman</vt:lpstr>
      <vt:lpstr>Arial</vt:lpstr>
      <vt:lpstr>Visual Studio Live! Redmond 2014</vt:lpstr>
      <vt:lpstr>Custom Design</vt:lpstr>
      <vt:lpstr>PowerPoint Presentation</vt:lpstr>
      <vt:lpstr>Kevin Ford</vt:lpstr>
      <vt:lpstr>Mobile Tasks Source Code</vt:lpstr>
      <vt:lpstr>Today’s Goals</vt:lpstr>
      <vt:lpstr>What is a modern mobile app?</vt:lpstr>
      <vt:lpstr>Modern Mobile App</vt:lpstr>
      <vt:lpstr>Major Mobile players</vt:lpstr>
      <vt:lpstr>iOS</vt:lpstr>
      <vt:lpstr>Android</vt:lpstr>
      <vt:lpstr>Windows</vt:lpstr>
      <vt:lpstr>Platform Adoption</vt:lpstr>
      <vt:lpstr>Platform Adoption</vt:lpstr>
      <vt:lpstr>Android</vt:lpstr>
      <vt:lpstr>Android Challenges</vt:lpstr>
      <vt:lpstr>Android Fragmentation</vt:lpstr>
      <vt:lpstr>Android Fragmentation</vt:lpstr>
      <vt:lpstr>Android Fragmentation</vt:lpstr>
      <vt:lpstr>Android Fragmentation</vt:lpstr>
      <vt:lpstr>Android Fragmentation</vt:lpstr>
      <vt:lpstr>iOS</vt:lpstr>
      <vt:lpstr>iOS Challenges</vt:lpstr>
      <vt:lpstr>iOS Challenges</vt:lpstr>
      <vt:lpstr>Windows</vt:lpstr>
      <vt:lpstr>Windows Challenges</vt:lpstr>
      <vt:lpstr>Development</vt:lpstr>
      <vt:lpstr>Client App Options</vt:lpstr>
      <vt:lpstr>Tech Option: Mobile Web</vt:lpstr>
      <vt:lpstr>Tech Option: Fully Native</vt:lpstr>
      <vt:lpstr>Tech Option: Cordova</vt:lpstr>
      <vt:lpstr>Tech Option: Xamarin Platform</vt:lpstr>
      <vt:lpstr>Tech Option: Xamarin.Forms</vt:lpstr>
      <vt:lpstr>Today’s Agenda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2016-05-16T03:05:04Z</dcterms:modified>
</cp:coreProperties>
</file>